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AD48847-204C-4596-A346-FF79984CE95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F3E6D93-151B-41F5-83D5-CBC8BF7B8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iscovermagazine.com/2010/dec/09-vital-signs-friendly-fir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Discover Magazine; December 2010 pg. 26-27 </a:t>
            </a:r>
            <a:r>
              <a:rPr lang="en-US" dirty="0" smtClean="0">
                <a:hlinkClick r:id="rId2"/>
              </a:rPr>
              <a:t>(link)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066800"/>
            <a:ext cx="8077200" cy="1499616"/>
          </a:xfrm>
        </p:spPr>
        <p:txBody>
          <a:bodyPr>
            <a:normAutofit/>
          </a:bodyPr>
          <a:lstStyle/>
          <a:p>
            <a:r>
              <a:rPr lang="en-US" sz="6000" dirty="0" smtClean="0"/>
              <a:t>Bacteria Reading Activity</a:t>
            </a:r>
            <a:endParaRPr lang="en-U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thought to share…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askerville Old Face" pitchFamily="18" charset="0"/>
              </a:rPr>
              <a:t>The reader usually grossly underestimates his/her importance.  A writer cannot create a book alone without the reader, the book will never come to life.  Creative involvement: that’s the basic difference between reading a book and watching TV.  In watching TV we are passive sponges; we do nothing.  In reading we must become creators.  The author and the reader “know” each other; they meet on the bridge of words.  </a:t>
            </a:r>
            <a:r>
              <a:rPr lang="en-US" sz="2200" dirty="0" smtClean="0">
                <a:latin typeface="Baskerville Old Face" pitchFamily="18" charset="0"/>
              </a:rPr>
              <a:t> </a:t>
            </a:r>
            <a:r>
              <a:rPr lang="en-US" sz="2200" dirty="0" smtClean="0">
                <a:latin typeface="Baskerville Old Face" pitchFamily="18" charset="0"/>
              </a:rPr>
              <a:t>   Madeleine L Engle, Walking on Water</a:t>
            </a:r>
            <a:endParaRPr lang="en-US" sz="2200" dirty="0"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Vital Signs; When antibiotics kill the wrong bacteria, harmful bugs thrive.</a:t>
            </a:r>
            <a:endParaRPr lang="en-US" sz="4000" dirty="0"/>
          </a:p>
        </p:txBody>
      </p:sp>
      <p:pic>
        <p:nvPicPr>
          <p:cNvPr id="13314" name="Picture 2" descr="http://ts4.mm.bing.net/images/thumbnail.aspx?q=1577122139371&amp;id=06e4d517078e8f0237a0d9f5c63bc389&amp;url=http%3a%2f%2fimg.medscape.com%2fpi%2femed%2fckb%2fgastroenterology%2f169972-186458-3532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799"/>
            <a:ext cx="3733800" cy="385424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85800" y="5715000"/>
            <a:ext cx="289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Endoscopic visualization of pseudo-membranous colitis</a:t>
            </a:r>
            <a:endParaRPr lang="en-US" b="1" dirty="0"/>
          </a:p>
        </p:txBody>
      </p:sp>
      <p:pic>
        <p:nvPicPr>
          <p:cNvPr id="13316" name="Picture 4" descr="http://www.nlg.nhs.uk/services/infection_control/c-dif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828800"/>
            <a:ext cx="2514600" cy="349663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343400" y="5334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 smtClean="0"/>
              <a:t>Clostridium </a:t>
            </a:r>
            <a:r>
              <a:rPr lang="en-US" b="1" i="1" dirty="0" err="1" smtClean="0"/>
              <a:t>difficile</a:t>
            </a:r>
            <a:r>
              <a:rPr lang="en-US" b="1" i="1" dirty="0" smtClean="0"/>
              <a:t> </a:t>
            </a:r>
            <a:r>
              <a:rPr lang="en-US" b="1" dirty="0" smtClean="0"/>
              <a:t>is a bacteria (germ) that can cause diarrhea in some circumstances. It is sometimes called 'C. diff.' 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71800" y="0"/>
            <a:ext cx="6172200" cy="9906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How are you feeling?</a:t>
            </a:r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727762" cy="4572000"/>
          </a:xfrm>
        </p:spPr>
        <p:txBody>
          <a:bodyPr/>
          <a:lstStyle/>
          <a:p>
            <a:pPr algn="ctr"/>
            <a:r>
              <a:rPr lang="en-US" sz="2800" dirty="0" smtClean="0"/>
              <a:t>Symptoms include diarrhea, fever, loss of appetite, nausea, and abdominal pain/tenderness.  Blood may be present in the stool.</a:t>
            </a:r>
          </a:p>
          <a:p>
            <a:pPr algn="ctr"/>
            <a:endParaRPr lang="en-US" dirty="0"/>
          </a:p>
        </p:txBody>
      </p:sp>
      <p:pic>
        <p:nvPicPr>
          <p:cNvPr id="15362" name="Picture 2" descr="http://ts4.mm.bing.net/images/thumbnail.aspx?q=1593338500015&amp;id=23cdfdbbc079439bf1f5a391dd228008&amp;url=http%3a%2f%2fwww.findhomeremedy.com%2fwp-content%2fuploads%2f2011%2f07%2fdiarrh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828800"/>
            <a:ext cx="5212077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Ebullient</a:t>
            </a:r>
          </a:p>
          <a:p>
            <a:r>
              <a:rPr lang="en-US" dirty="0" smtClean="0"/>
              <a:t>Ubiquitous</a:t>
            </a:r>
          </a:p>
          <a:p>
            <a:r>
              <a:rPr lang="en-US" dirty="0" smtClean="0"/>
              <a:t>Perforated</a:t>
            </a:r>
          </a:p>
          <a:p>
            <a:r>
              <a:rPr lang="en-US" i="1" dirty="0" smtClean="0"/>
              <a:t>-itis</a:t>
            </a:r>
            <a:endParaRPr lang="en-US" dirty="0" smtClean="0"/>
          </a:p>
          <a:p>
            <a:r>
              <a:rPr lang="en-US" dirty="0" smtClean="0"/>
              <a:t>Florid</a:t>
            </a:r>
          </a:p>
          <a:p>
            <a:r>
              <a:rPr lang="en-US" dirty="0" smtClean="0"/>
              <a:t>Moribund</a:t>
            </a:r>
          </a:p>
          <a:p>
            <a:r>
              <a:rPr lang="en-US" dirty="0" smtClean="0"/>
              <a:t>Malady</a:t>
            </a:r>
          </a:p>
          <a:p>
            <a:r>
              <a:rPr lang="en-US" dirty="0" smtClean="0"/>
              <a:t>Systemic sepsis</a:t>
            </a:r>
          </a:p>
          <a:p>
            <a:r>
              <a:rPr lang="en-US" i="1" dirty="0" smtClean="0"/>
              <a:t>Pseudo-</a:t>
            </a:r>
          </a:p>
          <a:p>
            <a:r>
              <a:rPr lang="en-US" dirty="0" smtClean="0"/>
              <a:t>Virulent</a:t>
            </a:r>
          </a:p>
          <a:p>
            <a:r>
              <a:rPr lang="en-US" dirty="0" smtClean="0"/>
              <a:t>Prolific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505200" y="1773936"/>
            <a:ext cx="5410200" cy="46238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Excited</a:t>
            </a:r>
          </a:p>
          <a:p>
            <a:r>
              <a:rPr lang="en-US" sz="2400" dirty="0" smtClean="0"/>
              <a:t>Being everywhere at the same time</a:t>
            </a:r>
          </a:p>
          <a:p>
            <a:r>
              <a:rPr lang="en-US" dirty="0" smtClean="0"/>
              <a:t>Pierced with a hole(s)</a:t>
            </a:r>
          </a:p>
          <a:p>
            <a:r>
              <a:rPr lang="en-US" dirty="0" smtClean="0"/>
              <a:t>Inflammation of…</a:t>
            </a:r>
          </a:p>
          <a:p>
            <a:r>
              <a:rPr lang="en-US" dirty="0" smtClean="0"/>
              <a:t>Reddish in color</a:t>
            </a:r>
          </a:p>
          <a:p>
            <a:r>
              <a:rPr lang="en-US" dirty="0" smtClean="0"/>
              <a:t>Being in the state of death</a:t>
            </a:r>
          </a:p>
          <a:p>
            <a:r>
              <a:rPr lang="en-US" dirty="0" smtClean="0"/>
              <a:t>Disease or disorder</a:t>
            </a:r>
          </a:p>
          <a:p>
            <a:r>
              <a:rPr lang="en-US" sz="2400" dirty="0" smtClean="0"/>
              <a:t>Whole body infection/inflammation</a:t>
            </a:r>
          </a:p>
          <a:p>
            <a:r>
              <a:rPr lang="en-US" dirty="0" smtClean="0"/>
              <a:t>False; pretend</a:t>
            </a:r>
          </a:p>
          <a:p>
            <a:r>
              <a:rPr lang="en-US" dirty="0" smtClean="0"/>
              <a:t>Rapid, severe destructive course</a:t>
            </a:r>
          </a:p>
          <a:p>
            <a:r>
              <a:rPr lang="en-US" dirty="0" smtClean="0"/>
              <a:t>Abundant growth/reproduction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Impressions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Your friend Claire, the author of the article, is telling you about another friend, Candy.</a:t>
            </a:r>
          </a:p>
          <a:p>
            <a:r>
              <a:rPr lang="en-US" dirty="0" smtClean="0"/>
              <a:t>As the reader, your job is to “listen” and follow along with your friend’s story.</a:t>
            </a:r>
          </a:p>
          <a:p>
            <a:r>
              <a:rPr lang="en-US" dirty="0" smtClean="0"/>
              <a:t>At certain points in the article, there will be  * marks.  This is where Claire pauses and asks if you have any questions about what she is saying.</a:t>
            </a:r>
          </a:p>
          <a:p>
            <a:r>
              <a:rPr lang="en-US" dirty="0" smtClean="0"/>
              <a:t>On your piece of paper write down any questions or comments that you may have.  </a:t>
            </a:r>
          </a:p>
          <a:p>
            <a:r>
              <a:rPr lang="en-US" dirty="0" smtClean="0"/>
              <a:t>You should have at least 2  ?</a:t>
            </a:r>
            <a:r>
              <a:rPr lang="en-US" baseline="30000" dirty="0" smtClean="0"/>
              <a:t>s</a:t>
            </a:r>
            <a:r>
              <a:rPr lang="en-US" dirty="0" smtClean="0"/>
              <a:t>/comments at each pause.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772400" y="3276600"/>
            <a:ext cx="304800" cy="304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Next…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458200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u="sng" dirty="0" smtClean="0"/>
              <a:t>First</a:t>
            </a:r>
          </a:p>
          <a:p>
            <a:r>
              <a:rPr lang="en-US" sz="3400" dirty="0" smtClean="0"/>
              <a:t>Turn </a:t>
            </a:r>
            <a:r>
              <a:rPr lang="en-US" sz="3400" dirty="0" smtClean="0"/>
              <a:t>to your table partner and share your questions and comments with each other</a:t>
            </a:r>
            <a:r>
              <a:rPr lang="en-US" sz="3400" dirty="0" smtClean="0"/>
              <a:t>.</a:t>
            </a:r>
          </a:p>
          <a:p>
            <a:pPr>
              <a:buNone/>
            </a:pPr>
            <a:endParaRPr lang="en-US" sz="3400" dirty="0" smtClean="0"/>
          </a:p>
          <a:p>
            <a:r>
              <a:rPr lang="en-US" sz="3400" dirty="0" smtClean="0"/>
              <a:t>Discuss what the story meant to you at each stopping point</a:t>
            </a:r>
            <a:r>
              <a:rPr lang="en-US" sz="3400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Then</a:t>
            </a:r>
            <a:endParaRPr lang="en-US" dirty="0" smtClean="0"/>
          </a:p>
          <a:p>
            <a:r>
              <a:rPr lang="en-US" sz="3400" dirty="0" smtClean="0"/>
              <a:t>As a class, highlight major points or needed clarifications at each stopping point</a:t>
            </a:r>
            <a:r>
              <a:rPr lang="en-US" sz="3400" dirty="0" smtClean="0"/>
              <a:t>.  </a:t>
            </a:r>
          </a:p>
          <a:p>
            <a:endParaRPr lang="en-US" sz="3400" smtClean="0"/>
          </a:p>
          <a:p>
            <a:r>
              <a:rPr lang="en-US" sz="3400" smtClean="0"/>
              <a:t>What </a:t>
            </a:r>
            <a:r>
              <a:rPr lang="en-US" sz="3400" dirty="0" smtClean="0"/>
              <a:t>did the author assume you would infer?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Finally</a:t>
            </a:r>
            <a:endParaRPr lang="en-US" dirty="0" smtClean="0"/>
          </a:p>
          <a:p>
            <a:r>
              <a:rPr lang="en-US" sz="3400" dirty="0" smtClean="0"/>
              <a:t>Students should finish writing prompts on own</a:t>
            </a:r>
            <a:r>
              <a:rPr lang="en-US" sz="3400" dirty="0" smtClean="0"/>
              <a:t>.</a:t>
            </a:r>
          </a:p>
          <a:p>
            <a:pPr>
              <a:buNone/>
            </a:pPr>
            <a:endParaRPr lang="en-US" sz="3400" dirty="0" smtClean="0"/>
          </a:p>
          <a:p>
            <a:r>
              <a:rPr lang="en-US" sz="3400" dirty="0" smtClean="0"/>
              <a:t>Take for FA.</a:t>
            </a:r>
            <a:endParaRPr lang="en-US" sz="3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232</TotalTime>
  <Words>399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Discover Magazine; December 2010 pg. 26-27 (link)</vt:lpstr>
      <vt:lpstr>A thought to share…</vt:lpstr>
      <vt:lpstr>Vital Signs; When antibiotics kill the wrong bacteria, harmful bugs thrive.</vt:lpstr>
      <vt:lpstr>How are you feeling?</vt:lpstr>
      <vt:lpstr>Vocabulary</vt:lpstr>
      <vt:lpstr>First Impressions</vt:lpstr>
      <vt:lpstr>Next…</vt:lpstr>
    </vt:vector>
  </TitlesOfParts>
  <Company>Merrill Area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Magazine; December 2010 pg. 26-27</dc:title>
  <dc:creator>veronica.giese</dc:creator>
  <cp:lastModifiedBy>veronica.giese</cp:lastModifiedBy>
  <cp:revision>30</cp:revision>
  <dcterms:created xsi:type="dcterms:W3CDTF">2012-01-24T16:42:05Z</dcterms:created>
  <dcterms:modified xsi:type="dcterms:W3CDTF">2012-01-26T17:42:32Z</dcterms:modified>
</cp:coreProperties>
</file>